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325" r:id="rId2"/>
    <p:sldId id="258" r:id="rId3"/>
    <p:sldId id="295" r:id="rId4"/>
    <p:sldId id="322" r:id="rId5"/>
    <p:sldId id="299" r:id="rId6"/>
    <p:sldId id="297" r:id="rId7"/>
    <p:sldId id="290" r:id="rId8"/>
    <p:sldId id="260" r:id="rId9"/>
    <p:sldId id="284" r:id="rId10"/>
    <p:sldId id="285" r:id="rId11"/>
    <p:sldId id="286" r:id="rId12"/>
    <p:sldId id="300" r:id="rId13"/>
    <p:sldId id="288" r:id="rId14"/>
    <p:sldId id="264" r:id="rId15"/>
    <p:sldId id="268" r:id="rId16"/>
    <p:sldId id="318" r:id="rId17"/>
    <p:sldId id="293" r:id="rId18"/>
    <p:sldId id="269" r:id="rId19"/>
    <p:sldId id="270" r:id="rId20"/>
    <p:sldId id="292" r:id="rId21"/>
    <p:sldId id="272" r:id="rId22"/>
    <p:sldId id="262" r:id="rId23"/>
    <p:sldId id="263" r:id="rId24"/>
    <p:sldId id="273" r:id="rId25"/>
    <p:sldId id="298" r:id="rId26"/>
    <p:sldId id="301" r:id="rId27"/>
    <p:sldId id="302" r:id="rId28"/>
    <p:sldId id="303" r:id="rId29"/>
    <p:sldId id="304" r:id="rId30"/>
    <p:sldId id="305" r:id="rId31"/>
    <p:sldId id="320" r:id="rId32"/>
    <p:sldId id="317" r:id="rId33"/>
    <p:sldId id="306" r:id="rId34"/>
    <p:sldId id="312" r:id="rId35"/>
    <p:sldId id="313" r:id="rId36"/>
    <p:sldId id="314" r:id="rId37"/>
    <p:sldId id="315" r:id="rId38"/>
    <p:sldId id="316" r:id="rId39"/>
    <p:sldId id="307" r:id="rId40"/>
    <p:sldId id="308" r:id="rId41"/>
    <p:sldId id="309" r:id="rId42"/>
    <p:sldId id="32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 autoAdjust="0"/>
  </p:normalViewPr>
  <p:slideViewPr>
    <p:cSldViewPr>
      <p:cViewPr>
        <p:scale>
          <a:sx n="100" d="100"/>
          <a:sy n="100" d="100"/>
        </p:scale>
        <p:origin x="-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4"/>
            <c:spPr>
              <a:solidFill>
                <a:srgbClr val="FF0000"/>
              </a:solidFill>
            </c:spPr>
          </c:dPt>
          <c:dPt>
            <c:idx val="1"/>
            <c:bubble3D val="0"/>
            <c:explosion val="2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9.6253772728956046E-3"/>
                  <c:y val="-0.50336870584506999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defRPr>
                    </a:pPr>
                    <a:r>
                      <a:rPr lang="ru-RU" sz="20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Города и районы</a:t>
                    </a:r>
                    <a:r>
                      <a:rPr lang="ru-RU" sz="2000" b="1" baseline="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Р</a:t>
                    </a:r>
                    <a:r>
                      <a:rPr lang="ru-RU" sz="20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 </a:t>
                    </a:r>
                  </a:p>
                  <a:p>
                    <a:pPr>
                      <a:defRPr sz="2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defRPr>
                    </a:pPr>
                    <a:r>
                      <a:rPr lang="ru-RU" sz="2400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</a:t>
                    </a:r>
                    <a:r>
                      <a:rPr lang="ru-RU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00717512868941E-2"/>
                  <c:y val="0.47574973454679897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Уфа 69%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Лист1!$P$31:$Q$31</c:f>
              <c:strCache>
                <c:ptCount val="2"/>
                <c:pt idx="0">
                  <c:v>Города и районы РБ</c:v>
                </c:pt>
                <c:pt idx="1">
                  <c:v>Уфа</c:v>
                </c:pt>
              </c:strCache>
            </c:strRef>
          </c:cat>
          <c:val>
            <c:numRef>
              <c:f>Лист1!$P$32:$Q$32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Соотношение</a:t>
            </a:r>
            <a:r>
              <a:rPr lang="ru-RU" sz="3200" baseline="0" dirty="0"/>
              <a:t> </a:t>
            </a:r>
            <a:r>
              <a:rPr lang="ru-RU" sz="3200" baseline="0" dirty="0" smtClean="0"/>
              <a:t>к</a:t>
            </a:r>
            <a:r>
              <a:rPr lang="ru-RU" sz="3200" dirty="0" smtClean="0"/>
              <a:t>оличества</a:t>
            </a:r>
            <a:r>
              <a:rPr lang="ru-RU" sz="3200" baseline="0" dirty="0" smtClean="0"/>
              <a:t> </a:t>
            </a:r>
            <a:r>
              <a:rPr lang="ru-RU" sz="3200" dirty="0" smtClean="0"/>
              <a:t>спортсменов</a:t>
            </a:r>
            <a:r>
              <a:rPr lang="ru-RU" sz="3200" baseline="0" dirty="0" smtClean="0"/>
              <a:t> </a:t>
            </a:r>
            <a:r>
              <a:rPr lang="ru-RU" sz="3200" dirty="0" smtClean="0"/>
              <a:t>(ВСМ </a:t>
            </a:r>
            <a:r>
              <a:rPr lang="ru-RU" sz="3200" dirty="0"/>
              <a:t>и </a:t>
            </a:r>
            <a:r>
              <a:rPr lang="ru-RU" sz="3200" dirty="0" smtClean="0"/>
              <a:t>ГНП)</a:t>
            </a:r>
            <a:endParaRPr lang="ru-RU" sz="3200" dirty="0"/>
          </a:p>
        </c:rich>
      </c:tx>
      <c:layout>
        <c:manualLayout>
          <c:xMode val="edge"/>
          <c:yMode val="edge"/>
          <c:x val="0.20732917234903159"/>
          <c:y val="1.963405033309630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Количество детей</c:v>
                </c:pt>
              </c:strCache>
            </c:strRef>
          </c:tx>
          <c:invertIfNegative val="0"/>
          <c:cat>
            <c:strRef>
              <c:f>Лист1!$B$32:$C$32</c:f>
              <c:strCache>
                <c:ptCount val="2"/>
                <c:pt idx="0">
                  <c:v>Учащиеся групп ВСМ</c:v>
                </c:pt>
                <c:pt idx="1">
                  <c:v>Учащиеся групп начальной подготовки</c:v>
                </c:pt>
              </c:strCache>
            </c:strRef>
          </c:cat>
          <c:val>
            <c:numRef>
              <c:f>Лист1!$B$33:$C$33</c:f>
              <c:numCache>
                <c:formatCode>General</c:formatCode>
                <c:ptCount val="2"/>
                <c:pt idx="0">
                  <c:v>269</c:v>
                </c:pt>
                <c:pt idx="1">
                  <c:v>3744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30528"/>
        <c:axId val="38632064"/>
      </c:barChart>
      <c:catAx>
        <c:axId val="38630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632064"/>
        <c:crosses val="autoZero"/>
        <c:auto val="1"/>
        <c:lblAlgn val="ctr"/>
        <c:lblOffset val="100"/>
        <c:noMultiLvlLbl val="0"/>
      </c:catAx>
      <c:valAx>
        <c:axId val="3863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63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61140117341964E-2"/>
          <c:y val="4.4705180124999397E-2"/>
          <c:w val="0.94668472892501354"/>
          <c:h val="0.92330015388729558"/>
        </c:manualLayout>
      </c:layout>
      <c:pie3DChart>
        <c:varyColors val="1"/>
        <c:ser>
          <c:idx val="0"/>
          <c:order val="0"/>
          <c:explosion val="9"/>
          <c:dPt>
            <c:idx val="2"/>
            <c:bubble3D val="0"/>
            <c:spPr>
              <a:ln w="47625"/>
            </c:spPr>
          </c:dPt>
          <c:dLbls>
            <c:delete val="1"/>
          </c:dLbls>
          <c:cat>
            <c:strRef>
              <c:f>Лист1!$O$3:$Q$3</c:f>
              <c:strCache>
                <c:ptCount val="3"/>
                <c:pt idx="0">
                  <c:v>Арендуют</c:v>
                </c:pt>
                <c:pt idx="1">
                  <c:v>Имеют собственную базу</c:v>
                </c:pt>
                <c:pt idx="2">
                  <c:v>Подвальные и приспособленные помещения</c:v>
                </c:pt>
              </c:strCache>
            </c:strRef>
          </c:cat>
          <c:val>
            <c:numRef>
              <c:f>Лист1!$O$4:$Q$4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</cdr:x>
      <cdr:y>0.43284</cdr:y>
    </cdr:from>
    <cdr:to>
      <cdr:x>0.62322</cdr:x>
      <cdr:y>0.79104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2088232"/>
          <a:ext cx="2736304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600" b="0" i="0" u="none" strike="noStrike" kern="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14 </a:t>
          </a:r>
        </a:p>
        <a:p xmlns:a="http://schemas.openxmlformats.org/drawingml/2006/main">
          <a:pPr algn="ctr" rtl="0">
            <a:defRPr sz="1600" b="0" i="0" u="none" strike="noStrike" kern="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Подвальные и </a:t>
          </a:r>
        </a:p>
        <a:p xmlns:a="http://schemas.openxmlformats.org/drawingml/2006/main">
          <a:pPr algn="ctr" rtl="0">
            <a:defRPr sz="1600" b="0" i="0" u="none" strike="noStrike" kern="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приспособленные </a:t>
          </a:r>
        </a:p>
        <a:p xmlns:a="http://schemas.openxmlformats.org/drawingml/2006/main">
          <a:pPr algn="ctr" rtl="0">
            <a:defRPr sz="1600" b="0" i="0" u="none" strike="noStrike" kern="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помещения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0.16258</cdr:x>
      <cdr:y>0.1194</cdr:y>
    </cdr:from>
    <cdr:to>
      <cdr:x>0.5058</cdr:x>
      <cdr:y>0.31343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96144" y="576064"/>
          <a:ext cx="273630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12 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>
            <a:defRPr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Арендуют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0.56902</cdr:x>
      <cdr:y>0.14925</cdr:y>
    </cdr:from>
    <cdr:to>
      <cdr:x>0.91225</cdr:x>
      <cdr:y>0.38806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36504" y="720080"/>
          <a:ext cx="2736304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</a:t>
          </a:r>
        </a:p>
        <a:p xmlns:a="http://schemas.openxmlformats.org/drawingml/2006/main">
          <a:pPr algn="ctr" rtl="0">
            <a:defRPr sz="16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Имеют собственную 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базу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E525-2268-4DC7-A598-6843377B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2517-8065-4B50-A456-516319973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9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91A2-905A-44F2-BCB6-925B1E83E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50639-EC65-4AFA-A500-22D25C249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1C37-A4B4-4606-920B-C50E1C86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5DD4-D8D8-48EA-8474-8A178B54D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7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89C55-948F-47AC-BEC5-FFE4C4D1B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BCEE-D136-4C63-9D01-8501BBB11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1C3E-BC70-4DB7-91A1-59E23ED17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AFFE-00A7-4F09-87D0-65B746BF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7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90B7-2461-44FD-80F6-391B7D7E1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4AF7-5EB8-4D8A-AFB0-47B1C90C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4877C8-A4B9-45B5-AF48-A714297CB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424862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/>
              <a:t/>
            </a:r>
            <a:br>
              <a:rPr lang="ru-RU" sz="5400" b="0" dirty="0" smtClean="0"/>
            </a:br>
            <a:r>
              <a:rPr lang="ru-RU" sz="3600" b="0" dirty="0" smtClean="0"/>
              <a:t>Председатель Комитета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по </a:t>
            </a:r>
            <a:r>
              <a:rPr lang="ru-RU" sz="3600" b="0" dirty="0" smtClean="0"/>
              <a:t>физической культуре и спорту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Администрации </a:t>
            </a:r>
            <a:r>
              <a:rPr lang="ru-RU" sz="3600" b="0" dirty="0" smtClean="0"/>
              <a:t>городского округа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город </a:t>
            </a:r>
            <a:r>
              <a:rPr lang="ru-RU" sz="3600" b="0" dirty="0" smtClean="0"/>
              <a:t>Уфа </a:t>
            </a:r>
            <a:r>
              <a:rPr lang="ru-RU" sz="3600" b="0" dirty="0" smtClean="0"/>
              <a:t>Республики </a:t>
            </a:r>
            <a:r>
              <a:rPr lang="ru-RU" sz="3600" b="0" dirty="0" smtClean="0"/>
              <a:t>Башкортостан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57906"/>
            <a:ext cx="8785225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CC00"/>
                </a:solidFill>
              </a:rPr>
              <a:t>«</a:t>
            </a:r>
            <a:r>
              <a:rPr lang="ru-RU" sz="3600" b="1" dirty="0" smtClean="0">
                <a:solidFill>
                  <a:srgbClr val="FFCC00"/>
                </a:solidFill>
              </a:rPr>
              <a:t>О работе Комитета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по </a:t>
            </a:r>
            <a:r>
              <a:rPr lang="ru-RU" sz="3600" b="1" dirty="0">
                <a:solidFill>
                  <a:srgbClr val="FFCC00"/>
                </a:solidFill>
              </a:rPr>
              <a:t>физической </a:t>
            </a:r>
            <a:r>
              <a:rPr lang="ru-RU" sz="3600" b="1" dirty="0" smtClean="0">
                <a:solidFill>
                  <a:srgbClr val="FFCC00"/>
                </a:solidFill>
              </a:rPr>
              <a:t>культуре </a:t>
            </a:r>
            <a:r>
              <a:rPr lang="ru-RU" sz="3600" b="1" dirty="0">
                <a:solidFill>
                  <a:srgbClr val="FFCC00"/>
                </a:solidFill>
              </a:rPr>
              <a:t>и </a:t>
            </a:r>
            <a:r>
              <a:rPr lang="ru-RU" sz="3600" b="1" dirty="0" smtClean="0">
                <a:solidFill>
                  <a:srgbClr val="FFCC00"/>
                </a:solidFill>
              </a:rPr>
              <a:t>спорту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в </a:t>
            </a:r>
            <a:r>
              <a:rPr lang="ru-RU" sz="3600" b="1" dirty="0">
                <a:solidFill>
                  <a:srgbClr val="FFCC00"/>
                </a:solidFill>
              </a:rPr>
              <a:t>2011 году»</a:t>
            </a:r>
            <a:endParaRPr lang="ru-RU" sz="3600" b="1" dirty="0" smtClean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806" y="301350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Степанов </a:t>
            </a:r>
            <a:b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Сергей Александрович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67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505048" y="309235"/>
            <a:ext cx="7848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600" b="1" dirty="0" smtClean="0"/>
              <a:t>Футбольное </a:t>
            </a:r>
            <a:r>
              <a:rPr lang="ru-RU" sz="3600" b="1" dirty="0"/>
              <a:t>поле в </a:t>
            </a:r>
            <a:r>
              <a:rPr lang="ru-RU" sz="3600" b="1" dirty="0" err="1"/>
              <a:t>мкр</a:t>
            </a:r>
            <a:r>
              <a:rPr lang="ru-RU" sz="3600" b="1" dirty="0"/>
              <a:t>. Затон</a:t>
            </a:r>
          </a:p>
        </p:txBody>
      </p:sp>
      <p:pic>
        <p:nvPicPr>
          <p:cNvPr id="5122" name="Picture 2" descr="D:\Кидай сюда\Фото к докладу Степанова\Водник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2" y="126876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505048" y="309235"/>
            <a:ext cx="78486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600" b="1" dirty="0" smtClean="0"/>
              <a:t>Административно-спортивный комплекс ООО СОК «Трамплин»</a:t>
            </a:r>
            <a:endParaRPr lang="ru-RU" sz="3600" b="1" dirty="0"/>
          </a:p>
        </p:txBody>
      </p:sp>
      <p:pic>
        <p:nvPicPr>
          <p:cNvPr id="13357" name="Picture 45" descr="D:\Рустем\Фото к докладу Степанова\DSC046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0"/>
          <a:stretch/>
        </p:blipFill>
        <p:spPr bwMode="auto">
          <a:xfrm>
            <a:off x="107504" y="1722936"/>
            <a:ext cx="8937107" cy="47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Здание спортивной школы по горнолыжному спорту</a:t>
            </a:r>
          </a:p>
        </p:txBody>
      </p:sp>
      <p:pic>
        <p:nvPicPr>
          <p:cNvPr id="52226" name="Picture 2" descr="D:\Рустем\Фото к докладу Степанова\DSC04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2" y="1484784"/>
            <a:ext cx="7560840" cy="5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Стадион «Динамо»</a:t>
            </a:r>
          </a:p>
        </p:txBody>
      </p:sp>
      <p:pic>
        <p:nvPicPr>
          <p:cNvPr id="15365" name="Picture 5" descr="D:\Рустем\Фото к докладу Степанова\Дина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1" y="320407"/>
            <a:ext cx="4464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/>
              <a:t>«Золотая шайба»</a:t>
            </a:r>
            <a:endParaRPr lang="ru-RU" sz="3600" b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60032" y="2283167"/>
            <a:ext cx="4176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/>
              <a:t>«Фестиваль лыжного спорта»</a:t>
            </a:r>
            <a:endParaRPr lang="ru-RU" sz="3600" b="1" dirty="0"/>
          </a:p>
        </p:txBody>
      </p:sp>
      <p:pic>
        <p:nvPicPr>
          <p:cNvPr id="1027" name="Picture 3" descr="D:\Рустем\Фото к докладу Степанова\DSC_0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" y="1124744"/>
            <a:ext cx="48704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ото к-Навеки со спор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11" y="3356992"/>
            <a:ext cx="4682385" cy="3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UBLIC\D\Кидай сюда\С рабочего стола\Документы для работы\Отчет по зиме\Калининский\хок. коробка по ул. Сельская ,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96351" cy="50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идай сюда\Фото к докладу Степанова\Лыжник\DSC04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16" y="353689"/>
            <a:ext cx="4125290" cy="62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Кидай сюда\Фото к докладу Степанова\DSC045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0" b="19923"/>
          <a:stretch/>
        </p:blipFill>
        <p:spPr bwMode="auto">
          <a:xfrm>
            <a:off x="107504" y="353689"/>
            <a:ext cx="4245485" cy="62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4800" dirty="0" smtClean="0"/>
              <a:t>Фестиваль «Народный»</a:t>
            </a:r>
            <a:endParaRPr lang="ru-RU" sz="4800" dirty="0"/>
          </a:p>
        </p:txBody>
      </p:sp>
      <p:pic>
        <p:nvPicPr>
          <p:cNvPr id="3074" name="Picture 2" descr="D:\Рустем\Фото к докладу Степанова\Народный фестивал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456384" cy="22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устем\Фото к докладу Степанова\Народный фестиваль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1420"/>
            <a:ext cx="3432596" cy="22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устем\Фото к докладу Степанова\Народный фестиваль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02" y="4221089"/>
            <a:ext cx="3689152" cy="24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устем\Фото к докладу Степанова\Народный фестиваль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8" y="3789040"/>
            <a:ext cx="1995612" cy="29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Документооборот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71013"/>
              </p:ext>
            </p:extLst>
          </p:nvPr>
        </p:nvGraphicFramePr>
        <p:xfrm>
          <a:off x="395537" y="2132856"/>
          <a:ext cx="8424934" cy="3642744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368151"/>
                <a:gridCol w="1872208"/>
                <a:gridCol w="1944216"/>
                <a:gridCol w="1080120"/>
                <a:gridCol w="2160239"/>
              </a:tblGrid>
              <a:tr h="5695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28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писем</a:t>
                      </a:r>
                      <a:endParaRPr lang="ru-RU" sz="28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Принятые постановления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Входящие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Исходящие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2010г.</a:t>
                      </a:r>
                      <a:endParaRPr lang="ru-RU" sz="28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2011г.</a:t>
                      </a:r>
                      <a:endParaRPr lang="ru-RU" sz="28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1511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2537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2012г.</a:t>
                      </a:r>
                      <a:endParaRPr lang="ru-RU" sz="28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идай сюда\Фото к докладу Степанова\Кожаный мяч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5" y="3429000"/>
            <a:ext cx="42210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6349" y="3431828"/>
            <a:ext cx="3826768" cy="49006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92D050"/>
                </a:solidFill>
              </a:rPr>
              <a:t>Кожаный мяч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28185" y="459830"/>
            <a:ext cx="4619544" cy="2681138"/>
            <a:chOff x="-28185" y="459830"/>
            <a:chExt cx="4619544" cy="2681138"/>
          </a:xfrm>
        </p:grpSpPr>
        <p:pic>
          <p:nvPicPr>
            <p:cNvPr id="5122" name="Picture 2" descr="D:\Рустем\Фото к докладу Степанова\команда нашего двора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06" y="476672"/>
              <a:ext cx="4004762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"/>
            <p:cNvSpPr txBox="1">
              <a:spLocks noRot="1" noChangeArrowheads="1"/>
            </p:cNvSpPr>
            <p:nvPr/>
          </p:nvSpPr>
          <p:spPr bwMode="auto">
            <a:xfrm>
              <a:off x="-28185" y="459830"/>
              <a:ext cx="4619544" cy="49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ru-RU" sz="3200" dirty="0" smtClean="0">
                  <a:solidFill>
                    <a:srgbClr val="C00000"/>
                  </a:solidFill>
                </a:rPr>
                <a:t>Команда нашего двора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77632" y="3429000"/>
            <a:ext cx="4447438" cy="2736304"/>
            <a:chOff x="4577632" y="3429000"/>
            <a:chExt cx="4447438" cy="2736304"/>
          </a:xfrm>
        </p:grpSpPr>
        <p:pic>
          <p:nvPicPr>
            <p:cNvPr id="4098" name="Picture 2" descr="D:\Кидай сюда\Фото к докладу Степанова\DSC019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00" y="3429000"/>
              <a:ext cx="4113000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2"/>
            <p:cNvSpPr txBox="1">
              <a:spLocks noRot="1" noChangeArrowheads="1"/>
            </p:cNvSpPr>
            <p:nvPr/>
          </p:nvSpPr>
          <p:spPr bwMode="auto">
            <a:xfrm>
              <a:off x="4577632" y="3429000"/>
              <a:ext cx="4447438" cy="49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ru-RU" sz="3200" dirty="0" smtClean="0">
                  <a:solidFill>
                    <a:srgbClr val="FFFF00"/>
                  </a:solidFill>
                </a:rPr>
                <a:t>Корпоративные игры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99056" y="418654"/>
            <a:ext cx="4004591" cy="2722314"/>
            <a:chOff x="4799056" y="418654"/>
            <a:chExt cx="4004591" cy="2722314"/>
          </a:xfrm>
        </p:grpSpPr>
        <p:pic>
          <p:nvPicPr>
            <p:cNvPr id="5123" name="Picture 3" descr="D:\Рустем\Фото к докладу Степанова\DSC_082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056" y="476672"/>
              <a:ext cx="4004591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"/>
            <p:cNvSpPr txBox="1">
              <a:spLocks noRot="1" noChangeArrowheads="1"/>
            </p:cNvSpPr>
            <p:nvPr/>
          </p:nvSpPr>
          <p:spPr bwMode="auto">
            <a:xfrm>
              <a:off x="4887967" y="418654"/>
              <a:ext cx="3826768" cy="49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ru-RU" sz="3200" dirty="0" smtClean="0">
                  <a:solidFill>
                    <a:schemeClr val="tx1"/>
                  </a:solidFill>
                </a:rPr>
                <a:t>Золотая шайба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22768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•   </a:t>
            </a:r>
            <a:r>
              <a:rPr lang="ru-RU" sz="3200" b="1" i="1" dirty="0" smtClean="0"/>
              <a:t>Централизация спортивной работы на уровне города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3967" y="3632448"/>
            <a:ext cx="823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•   </a:t>
            </a:r>
            <a:r>
              <a:rPr lang="ru-RU" sz="3200" b="1" i="1" dirty="0" smtClean="0"/>
              <a:t>Перевод в ведение Комитета спортивных школ</a:t>
            </a: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3208" y="4941168"/>
            <a:ext cx="8035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•   </a:t>
            </a:r>
            <a:r>
              <a:rPr lang="ru-RU" sz="3200" b="1" i="1" dirty="0" smtClean="0"/>
              <a:t>Усиление спортивной работы на местах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47667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Основные направления работы Комитета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72543"/>
              </p:ext>
            </p:extLst>
          </p:nvPr>
        </p:nvGraphicFramePr>
        <p:xfrm>
          <a:off x="467544" y="1484784"/>
          <a:ext cx="8136903" cy="4680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4176463"/>
              </a:tblGrid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школы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гранта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СДЮСШОР № 1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СДЮСШОР № 33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СДЮСШОР № 15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млн.руб.</a:t>
                      </a:r>
                      <a:endParaRPr lang="ru-RU" sz="3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СДЮСШОР № 4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СДЮСШОР № 19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РСДЮСШОР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биатлону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Номинанты конкурса Фонда поддержки олимпийцев России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Присвоено спортивных званий в 2011 году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73515"/>
              </p:ext>
            </p:extLst>
          </p:nvPr>
        </p:nvGraphicFramePr>
        <p:xfrm>
          <a:off x="395535" y="2060847"/>
          <a:ext cx="8496944" cy="412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5"/>
                <a:gridCol w="2520280"/>
                <a:gridCol w="2880319"/>
              </a:tblGrid>
              <a:tr h="5760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разряды</a:t>
                      </a:r>
                      <a:endParaRPr lang="ru-RU" sz="3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3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от РБ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КМС</a:t>
                      </a:r>
                      <a:endParaRPr lang="ru-RU" sz="3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</a:t>
                      </a:r>
                      <a:endParaRPr lang="ru-RU" sz="3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51,4%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МСМК</a:t>
                      </a:r>
                      <a:endParaRPr lang="ru-RU" sz="3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95536" y="350837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 smtClean="0"/>
              <a:t>Количество </a:t>
            </a:r>
            <a:r>
              <a:rPr lang="ru-RU" sz="4000" b="1" dirty="0"/>
              <a:t>подготовленных спортсменов в Уфе и </a:t>
            </a:r>
            <a:r>
              <a:rPr lang="ru-RU" sz="4000" b="1" dirty="0" smtClean="0"/>
              <a:t>РБ за 2011 г.</a:t>
            </a:r>
            <a:endParaRPr lang="ru-RU" sz="4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461613"/>
              </p:ext>
            </p:extLst>
          </p:nvPr>
        </p:nvGraphicFramePr>
        <p:xfrm>
          <a:off x="1043608" y="2060848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894170"/>
              </p:ext>
            </p:extLst>
          </p:nvPr>
        </p:nvGraphicFramePr>
        <p:xfrm>
          <a:off x="323528" y="607218"/>
          <a:ext cx="8568952" cy="584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effectLst/>
              </a:rPr>
              <a:t>Условия спортивных школ Уфы</a:t>
            </a:r>
            <a:endParaRPr lang="ru-RU" sz="3600" dirty="0" smtClean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84872"/>
              </p:ext>
            </p:extLst>
          </p:nvPr>
        </p:nvGraphicFramePr>
        <p:xfrm>
          <a:off x="539552" y="1268760"/>
          <a:ext cx="797242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устем\Фото к докладу Степанова\XAH_6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6" y="908720"/>
            <a:ext cx="4857888" cy="32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0319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2-я очередь «Уфа-Арены»</a:t>
            </a:r>
            <a:endParaRPr lang="ru-RU" dirty="0" smtClean="0"/>
          </a:p>
        </p:txBody>
      </p:sp>
      <p:pic>
        <p:nvPicPr>
          <p:cNvPr id="6146" name="Picture 2" descr="D:\Кидай сюда\Фото к докладу Степанова\XAH_7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219425"/>
            <a:ext cx="49863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Бассейн в </a:t>
            </a:r>
            <a:r>
              <a:rPr lang="ru-RU" dirty="0" err="1" smtClean="0">
                <a:effectLst/>
              </a:rPr>
              <a:t>мкр</a:t>
            </a:r>
            <a:r>
              <a:rPr lang="ru-RU" dirty="0" smtClean="0">
                <a:effectLst/>
              </a:rPr>
              <a:t>. «Южный»</a:t>
            </a:r>
            <a:endParaRPr lang="ru-RU" dirty="0" smtClean="0"/>
          </a:p>
        </p:txBody>
      </p:sp>
      <p:pic>
        <p:nvPicPr>
          <p:cNvPr id="1026" name="Picture 2" descr="C:\Users\Рената\Downloads\DSC_0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8329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комплекс в </a:t>
            </a:r>
            <a:r>
              <a:rPr lang="ru-RU" dirty="0" err="1" smtClean="0"/>
              <a:t>мкр.Затон</a:t>
            </a:r>
            <a:endParaRPr lang="ru-RU" dirty="0"/>
          </a:p>
        </p:txBody>
      </p:sp>
      <p:pic>
        <p:nvPicPr>
          <p:cNvPr id="8194" name="Picture 2" descr="D:\Кидай сюда\Фото к докладу Степанова\DSC_0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560840" cy="50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устем\Фото к докладу Степанова\DSC04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3501"/>
            <a:ext cx="7488832" cy="49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Строительство бассейна в </a:t>
            </a:r>
            <a:r>
              <a:rPr lang="ru-RU" dirty="0" err="1" smtClean="0">
                <a:effectLst/>
              </a:rPr>
              <a:t>мкр</a:t>
            </a:r>
            <a:r>
              <a:rPr lang="ru-RU" dirty="0" smtClean="0">
                <a:effectLst/>
              </a:rPr>
              <a:t>. «</a:t>
            </a:r>
            <a:r>
              <a:rPr lang="ru-RU" dirty="0" err="1" smtClean="0">
                <a:effectLst/>
              </a:rPr>
              <a:t>Сипайлово</a:t>
            </a:r>
            <a:r>
              <a:rPr lang="ru-RU" dirty="0" smtClean="0">
                <a:effectLst/>
              </a:rPr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26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Рустем\Фото к докладу Степанова\DSC0459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5681"/>
            <a:ext cx="7560840" cy="50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Строительство  СК в ЦПКиО им. </a:t>
            </a:r>
            <a:r>
              <a:rPr lang="ru-RU" dirty="0" err="1" smtClean="0">
                <a:effectLst/>
              </a:rPr>
              <a:t>М.Гафури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5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220" y="260648"/>
            <a:ext cx="777240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Администрации 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г.Уфа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9792" y="2155181"/>
            <a:ext cx="3232448" cy="66607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b="1" kern="1200" dirty="0">
                <a:effectLst/>
              </a:rPr>
              <a:t>Комитет</a:t>
            </a:r>
          </a:p>
        </p:txBody>
      </p:sp>
      <p:cxnSp>
        <p:nvCxnSpPr>
          <p:cNvPr id="18" name="Соединительная линия уступом 17"/>
          <p:cNvCxnSpPr>
            <a:stCxn id="3" idx="1"/>
            <a:endCxn id="39" idx="0"/>
          </p:cNvCxnSpPr>
          <p:nvPr/>
        </p:nvCxnSpPr>
        <p:spPr>
          <a:xfrm rot="10800000" flipV="1">
            <a:off x="1691680" y="2488218"/>
            <a:ext cx="1408112" cy="87145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3" idx="3"/>
            <a:endCxn id="87" idx="0"/>
          </p:cNvCxnSpPr>
          <p:nvPr/>
        </p:nvCxnSpPr>
        <p:spPr>
          <a:xfrm>
            <a:off x="6332240" y="2488218"/>
            <a:ext cx="1244116" cy="88785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7504" y="3359672"/>
            <a:ext cx="3168352" cy="145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buClr>
                <a:schemeClr val="hlink"/>
              </a:buClr>
              <a:buSzPct val="70000"/>
            </a:pPr>
            <a:r>
              <a:rPr lang="ru-RU" sz="2700" b="1" dirty="0"/>
              <a:t>Централизованная</a:t>
            </a:r>
            <a:r>
              <a:rPr lang="ru-RU" sz="2800" b="1" dirty="0"/>
              <a:t> бухгалтерия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439291" y="3359672"/>
            <a:ext cx="2652718" cy="145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МАУ «Центр развития спорта»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4788024" y="2867642"/>
            <a:ext cx="0" cy="479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6332240" y="3376069"/>
            <a:ext cx="2488232" cy="1435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Спортивные школы </a:t>
            </a:r>
          </a:p>
          <a:p>
            <a:pPr algn="ctr"/>
            <a:r>
              <a:rPr lang="ru-RU" sz="2800" b="1" dirty="0" smtClean="0"/>
              <a:t>(37 школ)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39291" y="5590912"/>
            <a:ext cx="2652718" cy="1006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Стадион «Строитель»</a:t>
            </a:r>
          </a:p>
        </p:txBody>
      </p:sp>
      <p:cxnSp>
        <p:nvCxnSpPr>
          <p:cNvPr id="50" name="Прямая со стрелкой 49"/>
          <p:cNvCxnSpPr>
            <a:stCxn id="77" idx="2"/>
            <a:endCxn id="41" idx="0"/>
          </p:cNvCxnSpPr>
          <p:nvPr/>
        </p:nvCxnSpPr>
        <p:spPr>
          <a:xfrm>
            <a:off x="4765650" y="4811959"/>
            <a:ext cx="0" cy="77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04911"/>
              </p:ext>
            </p:extLst>
          </p:nvPr>
        </p:nvGraphicFramePr>
        <p:xfrm>
          <a:off x="395536" y="1412775"/>
          <a:ext cx="8496943" cy="4921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4968551"/>
              </a:tblGrid>
              <a:tr h="575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4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Гагарина, 24/3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Королева 13/1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Достоевского, 154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50 лет Октября, 7а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</a:t>
                      </a:r>
                      <a:r>
                        <a:rPr lang="ru-RU" sz="2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Интернациональная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123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Орджоникидзевский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Октября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91в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ул.Выгонная,10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effectLst/>
              </a:rPr>
              <a:t>Адреса строительства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спортивных </a:t>
            </a:r>
            <a:r>
              <a:rPr lang="ru-RU" sz="3600" dirty="0">
                <a:effectLst/>
              </a:rPr>
              <a:t>площадок в 2011 </a:t>
            </a:r>
            <a:r>
              <a:rPr lang="ru-RU" sz="3600" dirty="0" smtClean="0">
                <a:effectLst/>
              </a:rPr>
              <a:t>г.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159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96031514"/>
              </p:ext>
            </p:extLst>
          </p:nvPr>
        </p:nvGraphicFramePr>
        <p:xfrm>
          <a:off x="457200" y="1500586"/>
          <a:ext cx="8496943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8776"/>
                <a:gridCol w="4598167"/>
              </a:tblGrid>
              <a:tr h="853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площадок (2007-2012г.г.)</a:t>
                      </a:r>
                      <a:endParaRPr lang="ru-RU" sz="32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Калининский 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Орджоникидзевский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300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effectLst/>
              </a:rPr>
              <a:t>Количество спортивных площадок в разрезе районов с учетом завершения строительства в 2012г.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7194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effectLst/>
              </a:rPr>
              <a:t>Тир ДЮСШ № 26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расположен в здании СОШ № 69</a:t>
            </a:r>
            <a:endParaRPr lang="ru-RU" sz="3600" dirty="0" smtClean="0"/>
          </a:p>
        </p:txBody>
      </p:sp>
      <p:pic>
        <p:nvPicPr>
          <p:cNvPr id="2050" name="Picture 2" descr="D:\Кидай сюда\Фото к докладу Степанова\DSC_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04856" cy="51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26181"/>
              </p:ext>
            </p:extLst>
          </p:nvPr>
        </p:nvGraphicFramePr>
        <p:xfrm>
          <a:off x="251520" y="1700808"/>
          <a:ext cx="8640960" cy="4865389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4320480"/>
                <a:gridCol w="2952328"/>
              </a:tblGrid>
              <a:tr h="70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округ (муниципальный район)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Федоровский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97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Зианчуринский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Бураевский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Стерлибашевский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. Межгорье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Кугарчинский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79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58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38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7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63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Хайбуллинский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33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>
                <a:solidFill>
                  <a:srgbClr val="FFFF00"/>
                </a:solidFill>
                <a:effectLst/>
              </a:rPr>
              <a:t>спортивными залами </a:t>
            </a:r>
            <a:r>
              <a:rPr lang="ru-RU" sz="3200" dirty="0">
                <a:effectLst/>
              </a:rPr>
              <a:t>в разрезе районов и городов РБ от нормативной потребности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8608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>
                <a:solidFill>
                  <a:srgbClr val="FFFF00"/>
                </a:solidFill>
                <a:effectLst/>
              </a:rPr>
              <a:t>спортивными залами</a:t>
            </a:r>
            <a:r>
              <a:rPr lang="ru-RU" sz="3200" dirty="0">
                <a:solidFill>
                  <a:schemeClr val="tx1"/>
                </a:solidFill>
                <a:effectLst/>
              </a:rPr>
              <a:t> </a:t>
            </a:r>
            <a:r>
              <a:rPr lang="ru-RU" sz="3200" dirty="0">
                <a:effectLst/>
              </a:rPr>
              <a:t>в разрезе </a:t>
            </a:r>
            <a:r>
              <a:rPr lang="ru-RU" sz="3200" dirty="0" smtClean="0">
                <a:effectLst/>
              </a:rPr>
              <a:t>городов </a:t>
            </a:r>
            <a:r>
              <a:rPr lang="ru-RU" sz="3200" dirty="0">
                <a:effectLst/>
              </a:rPr>
              <a:t>РБ от нормативной потребности</a:t>
            </a:r>
            <a:endParaRPr lang="ru-RU" sz="32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82689"/>
              </p:ext>
            </p:extLst>
          </p:nvPr>
        </p:nvGraphicFramePr>
        <p:xfrm>
          <a:off x="467544" y="1844824"/>
          <a:ext cx="8424936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4248472"/>
                <a:gridCol w="3024336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округ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Межгорье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Агидель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Кумертау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Сибай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Салават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Октябрьский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Стерлитамак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38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Нефтекамск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35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плоскостными спортивными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сооружениями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effectLst/>
              </a:rPr>
              <a:t>в </a:t>
            </a:r>
            <a:r>
              <a:rPr lang="ru-RU" sz="3200" dirty="0">
                <a:effectLst/>
              </a:rPr>
              <a:t>разрезе районов и городов РБ </a:t>
            </a:r>
            <a:r>
              <a:rPr lang="ru-RU" sz="3200" dirty="0" smtClean="0">
                <a:effectLst/>
              </a:rPr>
              <a:t>от нормативной </a:t>
            </a:r>
            <a:r>
              <a:rPr lang="ru-RU" sz="3200" dirty="0">
                <a:effectLst/>
              </a:rPr>
              <a:t>потребности</a:t>
            </a:r>
            <a:endParaRPr lang="ru-RU" sz="32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84948"/>
              </p:ext>
            </p:extLst>
          </p:nvPr>
        </p:nvGraphicFramePr>
        <p:xfrm>
          <a:off x="323528" y="2132857"/>
          <a:ext cx="8568951" cy="4464494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4778236"/>
                <a:gridCol w="2782603"/>
              </a:tblGrid>
              <a:tr h="85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округ </a:t>
                      </a:r>
                      <a:endParaRPr lang="ru-RU" sz="24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муниципальный район)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Федоровский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387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Бакалинский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322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Аургазинский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311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Аскинский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310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Хайбуллинский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301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Бураевский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297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36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63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32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16448"/>
              </p:ext>
            </p:extLst>
          </p:nvPr>
        </p:nvGraphicFramePr>
        <p:xfrm>
          <a:off x="323528" y="2204868"/>
          <a:ext cx="8568951" cy="4464492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4706228"/>
                <a:gridCol w="2782603"/>
              </a:tblGrid>
              <a:tr h="792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округ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Агидель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87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Октябрьский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86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Салават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Нефтекамск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Межгорье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Сибай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Стерлитамак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Кумертау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32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548680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плоскостными спортивными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сооружениями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effectLst/>
              </a:rPr>
              <a:t>в </a:t>
            </a:r>
            <a:r>
              <a:rPr lang="ru-RU" sz="3200" dirty="0">
                <a:effectLst/>
              </a:rPr>
              <a:t>разрезе </a:t>
            </a:r>
            <a:r>
              <a:rPr lang="ru-RU" sz="3200" dirty="0" smtClean="0">
                <a:effectLst/>
              </a:rPr>
              <a:t>городов </a:t>
            </a:r>
            <a:r>
              <a:rPr lang="ru-RU" sz="3200" dirty="0">
                <a:effectLst/>
              </a:rPr>
              <a:t>РБ </a:t>
            </a:r>
            <a:r>
              <a:rPr lang="ru-RU" sz="3200" dirty="0" smtClean="0">
                <a:effectLst/>
              </a:rPr>
              <a:t>от нормативной потребности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4278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16790"/>
              </p:ext>
            </p:extLst>
          </p:nvPr>
        </p:nvGraphicFramePr>
        <p:xfrm>
          <a:off x="323528" y="1772813"/>
          <a:ext cx="8496943" cy="4752530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4657603"/>
                <a:gridCol w="2759220"/>
              </a:tblGrid>
              <a:tr h="73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округ </a:t>
                      </a:r>
                      <a:endParaRPr lang="ru-RU" sz="24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муниципальный район)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Дюртюлинский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171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Стерлибашевский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Абзелиловский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Миякинский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Белорецкий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Бирский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3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25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…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Куюргазинский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>
                <a:solidFill>
                  <a:srgbClr val="FFFF00"/>
                </a:solidFill>
                <a:effectLst/>
              </a:rPr>
              <a:t>плавательными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бассейнами </a:t>
            </a:r>
            <a:r>
              <a:rPr lang="ru-RU" sz="3200" dirty="0" smtClean="0">
                <a:effectLst/>
              </a:rPr>
              <a:t>в </a:t>
            </a:r>
            <a:r>
              <a:rPr lang="ru-RU" sz="3200" dirty="0">
                <a:effectLst/>
              </a:rPr>
              <a:t>разрезе </a:t>
            </a:r>
            <a:r>
              <a:rPr lang="ru-RU" sz="3200" dirty="0" smtClean="0">
                <a:effectLst/>
              </a:rPr>
              <a:t>районов и городов </a:t>
            </a:r>
            <a:r>
              <a:rPr lang="ru-RU" sz="3200" dirty="0">
                <a:effectLst/>
              </a:rPr>
              <a:t>РБ </a:t>
            </a:r>
            <a:r>
              <a:rPr lang="ru-RU" sz="3200" dirty="0" smtClean="0">
                <a:effectLst/>
              </a:rPr>
              <a:t>от нормативной потребности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4875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/>
              </a:rPr>
              <a:t>Уровень фактической обеспеченности </a:t>
            </a:r>
            <a:r>
              <a:rPr lang="ru-RU" sz="3200" dirty="0">
                <a:solidFill>
                  <a:srgbClr val="FFFF00"/>
                </a:solidFill>
                <a:effectLst/>
              </a:rPr>
              <a:t>плавательными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бассейнами </a:t>
            </a:r>
            <a:r>
              <a:rPr lang="ru-RU" sz="3200" dirty="0" smtClean="0">
                <a:effectLst/>
              </a:rPr>
              <a:t>в </a:t>
            </a:r>
            <a:r>
              <a:rPr lang="ru-RU" sz="3200" dirty="0">
                <a:effectLst/>
              </a:rPr>
              <a:t>разрезе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городов </a:t>
            </a:r>
            <a:r>
              <a:rPr lang="ru-RU" sz="3200" dirty="0">
                <a:effectLst/>
              </a:rPr>
              <a:t>РБ </a:t>
            </a:r>
            <a:r>
              <a:rPr lang="ru-RU" sz="3200" dirty="0" smtClean="0">
                <a:effectLst/>
              </a:rPr>
              <a:t>от нормативной потребности</a:t>
            </a:r>
            <a:endParaRPr lang="ru-RU" sz="32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3087"/>
              </p:ext>
            </p:extLst>
          </p:nvPr>
        </p:nvGraphicFramePr>
        <p:xfrm>
          <a:off x="323528" y="2060852"/>
          <a:ext cx="8496943" cy="4536501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4729611"/>
                <a:gridCol w="2759220"/>
              </a:tblGrid>
              <a:tr h="82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Городской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округ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Уровень обеспеченности, 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Салават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Кумертау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Стерлитамак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Нефтекамск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</a:rPr>
                        <a:t>Октябрьский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Уфа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</a:rPr>
                        <a:t>Агидель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Сибай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Межгорье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600" dirty="0">
                <a:effectLst/>
              </a:rPr>
              <a:t>Численность жителей Уфы,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регулярно </a:t>
            </a:r>
            <a:r>
              <a:rPr lang="ru-RU" sz="3600" dirty="0">
                <a:effectLst/>
              </a:rPr>
              <a:t>занимающихся </a:t>
            </a:r>
            <a:r>
              <a:rPr lang="ru-RU" sz="3600" dirty="0" err="1">
                <a:effectLst/>
              </a:rPr>
              <a:t>ФКиС</a:t>
            </a: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 </a:t>
            </a:r>
            <a:r>
              <a:rPr lang="ru-RU" sz="3600" dirty="0">
                <a:effectLst/>
              </a:rPr>
              <a:t>разрезе районов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06176"/>
              </p:ext>
            </p:extLst>
          </p:nvPr>
        </p:nvGraphicFramePr>
        <p:xfrm>
          <a:off x="251520" y="1916832"/>
          <a:ext cx="8640959" cy="43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2664296"/>
                <a:gridCol w="2448271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занимающихся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числа жителей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36 398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37 636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13 702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Орджоникидзевский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35 464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40 857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</a:t>
                      </a:r>
                      <a:endParaRPr lang="ru-RU" sz="2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50 823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15 385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Уфе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230 265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424862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/>
              <a:t/>
            </a:r>
            <a:br>
              <a:rPr lang="ru-RU" sz="5400" b="0" dirty="0" smtClean="0"/>
            </a:br>
            <a:r>
              <a:rPr lang="ru-RU" sz="3600" b="0" dirty="0" smtClean="0"/>
              <a:t>Председатель Комитета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по </a:t>
            </a:r>
            <a:r>
              <a:rPr lang="ru-RU" sz="3600" b="0" dirty="0" smtClean="0"/>
              <a:t>физической культуре и спорту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Администрации </a:t>
            </a:r>
            <a:r>
              <a:rPr lang="ru-RU" sz="3600" b="0" dirty="0" smtClean="0"/>
              <a:t>городского округа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город </a:t>
            </a:r>
            <a:r>
              <a:rPr lang="ru-RU" sz="3600" b="0" dirty="0" smtClean="0"/>
              <a:t>Уфа </a:t>
            </a:r>
            <a:r>
              <a:rPr lang="ru-RU" sz="3600" b="0" dirty="0" smtClean="0"/>
              <a:t>Республики </a:t>
            </a:r>
            <a:r>
              <a:rPr lang="ru-RU" sz="3600" b="0" dirty="0" smtClean="0"/>
              <a:t>Башкортостан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57906"/>
            <a:ext cx="8785225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CC00"/>
                </a:solidFill>
              </a:rPr>
              <a:t>«</a:t>
            </a:r>
            <a:r>
              <a:rPr lang="ru-RU" sz="3600" b="1" dirty="0" smtClean="0">
                <a:solidFill>
                  <a:srgbClr val="FFCC00"/>
                </a:solidFill>
              </a:rPr>
              <a:t>О работе Комитета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по </a:t>
            </a:r>
            <a:r>
              <a:rPr lang="ru-RU" sz="3600" b="1" dirty="0">
                <a:solidFill>
                  <a:srgbClr val="FFCC00"/>
                </a:solidFill>
              </a:rPr>
              <a:t>физической </a:t>
            </a:r>
            <a:r>
              <a:rPr lang="ru-RU" sz="3600" b="1" dirty="0" smtClean="0">
                <a:solidFill>
                  <a:srgbClr val="FFCC00"/>
                </a:solidFill>
              </a:rPr>
              <a:t>культуре </a:t>
            </a:r>
            <a:r>
              <a:rPr lang="ru-RU" sz="3600" b="1" dirty="0">
                <a:solidFill>
                  <a:srgbClr val="FFCC00"/>
                </a:solidFill>
              </a:rPr>
              <a:t>и </a:t>
            </a:r>
            <a:r>
              <a:rPr lang="ru-RU" sz="3600" b="1" dirty="0" smtClean="0">
                <a:solidFill>
                  <a:srgbClr val="FFCC00"/>
                </a:solidFill>
              </a:rPr>
              <a:t>спорту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в </a:t>
            </a:r>
            <a:r>
              <a:rPr lang="ru-RU" sz="3600" b="1" dirty="0">
                <a:solidFill>
                  <a:srgbClr val="FFCC00"/>
                </a:solidFill>
              </a:rPr>
              <a:t>2011 году»</a:t>
            </a:r>
            <a:endParaRPr lang="ru-RU" sz="3600" b="1" dirty="0" smtClean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806" y="301350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Степанов </a:t>
            </a:r>
            <a:b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Сергей Александрович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49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81951"/>
              </p:ext>
            </p:extLst>
          </p:nvPr>
        </p:nvGraphicFramePr>
        <p:xfrm>
          <a:off x="395536" y="1772816"/>
          <a:ext cx="8568952" cy="468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051"/>
                <a:gridCol w="4108901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Города РФ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% занимающихся </a:t>
                      </a:r>
                      <a:r>
                        <a:rPr lang="ru-RU" sz="3600" dirty="0" err="1">
                          <a:effectLst/>
                        </a:rPr>
                        <a:t>ФКиС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Екатеринбург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23,0%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Москва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22,3%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Казань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22,0%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Уфа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21,3%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среднее по РФ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&lt;20</a:t>
                      </a:r>
                      <a:r>
                        <a:rPr lang="ru-RU" sz="3600" b="1" dirty="0">
                          <a:effectLst/>
                        </a:rPr>
                        <a:t>%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Процент </a:t>
            </a:r>
            <a:r>
              <a:rPr lang="ru-RU" sz="3600" dirty="0">
                <a:effectLst/>
              </a:rPr>
              <a:t>занимающихся </a:t>
            </a:r>
            <a:r>
              <a:rPr lang="ru-RU" sz="3600" dirty="0" err="1">
                <a:effectLst/>
              </a:rPr>
              <a:t>ФКиС</a:t>
            </a:r>
            <a:r>
              <a:rPr lang="ru-RU" sz="3600" dirty="0">
                <a:effectLst/>
              </a:rPr>
              <a:t> в сравнении с городами РФ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01431"/>
              </p:ext>
            </p:extLst>
          </p:nvPr>
        </p:nvGraphicFramePr>
        <p:xfrm>
          <a:off x="323528" y="1916832"/>
          <a:ext cx="8568953" cy="434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2978063"/>
                <a:gridCol w="3142618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Город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Сумма финансирования отрасли "Физическая культура и спорт", тыс. </a:t>
                      </a:r>
                      <a:r>
                        <a:rPr lang="ru-RU" sz="2800" dirty="0" smtClean="0">
                          <a:effectLst/>
                        </a:rPr>
                        <a:t>руб.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% финансирования отрасли в общем объеме расходов бюджета городского округа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Новосибирск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1 271 266,00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3,94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Казань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442 553,30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3,49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Екатеринбург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839 012,00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2,80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Уфа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314 804,80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2,19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3600" dirty="0">
                <a:effectLst/>
              </a:rPr>
              <a:t>Финансирование отрасли 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"Физическая культура и спорт"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на </a:t>
            </a:r>
            <a:r>
              <a:rPr lang="ru-RU" sz="3600" dirty="0">
                <a:effectLst/>
              </a:rPr>
              <a:t>2012 год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424862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/>
              <a:t/>
            </a:r>
            <a:br>
              <a:rPr lang="ru-RU" sz="5400" b="0" dirty="0" smtClean="0"/>
            </a:br>
            <a:r>
              <a:rPr lang="ru-RU" sz="3600" b="0" dirty="0" smtClean="0"/>
              <a:t>Председатель Комитета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по </a:t>
            </a:r>
            <a:r>
              <a:rPr lang="ru-RU" sz="3600" b="0" dirty="0" smtClean="0"/>
              <a:t>физической культуре и спорту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Администрации </a:t>
            </a:r>
            <a:r>
              <a:rPr lang="ru-RU" sz="3600" b="0" dirty="0" smtClean="0"/>
              <a:t>городского округа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город </a:t>
            </a:r>
            <a:r>
              <a:rPr lang="ru-RU" sz="3600" b="0" dirty="0" smtClean="0"/>
              <a:t>Уфа </a:t>
            </a:r>
            <a:r>
              <a:rPr lang="ru-RU" sz="3600" b="0" dirty="0" smtClean="0"/>
              <a:t>Республики </a:t>
            </a:r>
            <a:r>
              <a:rPr lang="ru-RU" sz="3600" b="0" dirty="0" smtClean="0"/>
              <a:t>Башкортостан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57906"/>
            <a:ext cx="8785225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CC00"/>
                </a:solidFill>
              </a:rPr>
              <a:t>«</a:t>
            </a:r>
            <a:r>
              <a:rPr lang="ru-RU" sz="3600" b="1" dirty="0" smtClean="0">
                <a:solidFill>
                  <a:srgbClr val="FFCC00"/>
                </a:solidFill>
              </a:rPr>
              <a:t>О работе Комитета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по </a:t>
            </a:r>
            <a:r>
              <a:rPr lang="ru-RU" sz="3600" b="1" dirty="0">
                <a:solidFill>
                  <a:srgbClr val="FFCC00"/>
                </a:solidFill>
              </a:rPr>
              <a:t>физической </a:t>
            </a:r>
            <a:r>
              <a:rPr lang="ru-RU" sz="3600" b="1" dirty="0" smtClean="0">
                <a:solidFill>
                  <a:srgbClr val="FFCC00"/>
                </a:solidFill>
              </a:rPr>
              <a:t>культуре </a:t>
            </a:r>
            <a:r>
              <a:rPr lang="ru-RU" sz="3600" b="1" dirty="0">
                <a:solidFill>
                  <a:srgbClr val="FFCC00"/>
                </a:solidFill>
              </a:rPr>
              <a:t>и </a:t>
            </a:r>
            <a:r>
              <a:rPr lang="ru-RU" sz="3600" b="1" dirty="0" smtClean="0">
                <a:solidFill>
                  <a:srgbClr val="FFCC00"/>
                </a:solidFill>
              </a:rPr>
              <a:t>спорту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в </a:t>
            </a:r>
            <a:r>
              <a:rPr lang="ru-RU" sz="3600" b="1" dirty="0">
                <a:solidFill>
                  <a:srgbClr val="FFCC00"/>
                </a:solidFill>
              </a:rPr>
              <a:t>2011 году»</a:t>
            </a:r>
            <a:endParaRPr lang="ru-RU" sz="3600" b="1" dirty="0" smtClean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806" y="301350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Степанов </a:t>
            </a:r>
            <a:b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ru-RU" sz="5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Сергей Александрович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66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идай сюда\Фото к докладу Степанова\DSC03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94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идай сюда\Фото к докладу Степанова\баскетбол-сдюсшор2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36" y="332656"/>
            <a:ext cx="418006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идай сюда\Фото к докладу Степанова\1289219797_rapi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13871" cy="33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портком\Desktop\трасса\P1050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77996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2" descr="C:\Users\Спортком\Desktop\трасса\P1050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76600"/>
            <a:ext cx="4510088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Лыжная трасса в </a:t>
            </a:r>
            <a:r>
              <a:rPr lang="ru-RU" sz="3600" dirty="0" err="1" smtClean="0"/>
              <a:t>мкр.Тужиловка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2849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Строительство лыжного стадиона в </a:t>
            </a:r>
            <a:r>
              <a:rPr lang="ru-RU" sz="3600" dirty="0" err="1" smtClean="0"/>
              <a:t>ПКиО</a:t>
            </a:r>
            <a:r>
              <a:rPr lang="ru-RU" sz="3600" dirty="0" smtClean="0"/>
              <a:t> </a:t>
            </a:r>
            <a:r>
              <a:rPr lang="ru-RU" sz="3600" dirty="0" err="1" smtClean="0"/>
              <a:t>им.М.Гафури</a:t>
            </a:r>
            <a:r>
              <a:rPr lang="ru-RU" sz="3600" dirty="0" smtClean="0"/>
              <a:t> </a:t>
            </a:r>
          </a:p>
        </p:txBody>
      </p:sp>
      <p:pic>
        <p:nvPicPr>
          <p:cNvPr id="1027" name="Picture 3" descr="D:\Кидай сюда\Фото к докладу Степанова\в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2" y="1988840"/>
            <a:ext cx="85550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8"/>
          <p:cNvSpPr txBox="1">
            <a:spLocks noChangeArrowheads="1"/>
          </p:cNvSpPr>
          <p:nvPr/>
        </p:nvSpPr>
        <p:spPr bwMode="auto">
          <a:xfrm>
            <a:off x="539750" y="333375"/>
            <a:ext cx="7848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600" b="1" dirty="0"/>
              <a:t>СК </a:t>
            </a:r>
            <a:r>
              <a:rPr lang="ru-RU" sz="3600" b="1" dirty="0" smtClean="0"/>
              <a:t>«</a:t>
            </a:r>
            <a:r>
              <a:rPr lang="ru-RU" sz="3600" b="1" dirty="0"/>
              <a:t>Железнодорожник»</a:t>
            </a:r>
          </a:p>
        </p:txBody>
      </p:sp>
      <p:pic>
        <p:nvPicPr>
          <p:cNvPr id="10326" name="Picture 86" descr="D:\Рустем\Фото к докладу Степанова\DSC0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0" y="94882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Рустем\Фото к докладу Степанова\DSC04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2221"/>
            <a:ext cx="8280920" cy="55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323528" y="116632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600" b="1" dirty="0" smtClean="0"/>
              <a:t>Спортивные площадки на территории </a:t>
            </a:r>
            <a:r>
              <a:rPr lang="ru-RU" sz="3600" b="1" dirty="0" err="1" smtClean="0"/>
              <a:t>ПКиО</a:t>
            </a:r>
            <a:r>
              <a:rPr lang="ru-RU" sz="3600" b="1" dirty="0" smtClean="0"/>
              <a:t> «</a:t>
            </a:r>
            <a:r>
              <a:rPr lang="ru-RU" sz="3600" b="1" dirty="0" err="1" smtClean="0"/>
              <a:t>Кашкадан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808</Words>
  <Application>Microsoft Office PowerPoint</Application>
  <PresentationFormat>Экран (4:3)</PresentationFormat>
  <Paragraphs>401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Течение</vt:lpstr>
      <vt:lpstr> Председатель Комитета  по физической культуре и спорту  Администрации городского округа  город Уфа Республики Башкортостан</vt:lpstr>
      <vt:lpstr>Презентация PowerPoint</vt:lpstr>
      <vt:lpstr>СТРУКТУРА Комитета по физической культуре и спорту Администрации ГО г.Уфа РБ</vt:lpstr>
      <vt:lpstr> Председатель Комитета  по физической культуре и спорту  Администрации городского округа  город Уфа Республики Башкортостан</vt:lpstr>
      <vt:lpstr>Презентация PowerPoint</vt:lpstr>
      <vt:lpstr>Лыжная трасса в мкр.Тужиловка</vt:lpstr>
      <vt:lpstr>Строительство лыжного стадиона в ПКиО им.М.Гафури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Здание спортивной школы по горнолыжному спорту</vt:lpstr>
      <vt:lpstr>Стадион «Динамо»</vt:lpstr>
      <vt:lpstr>Презентация PowerPoint</vt:lpstr>
      <vt:lpstr>Презентация PowerPoint</vt:lpstr>
      <vt:lpstr>Презентация PowerPoint</vt:lpstr>
      <vt:lpstr>Фестиваль «Народный»</vt:lpstr>
      <vt:lpstr>Документооборот</vt:lpstr>
      <vt:lpstr>Кожаный мяч</vt:lpstr>
      <vt:lpstr>Презентация PowerPoint</vt:lpstr>
      <vt:lpstr>Присвоено спортивных званий в 2011 году</vt:lpstr>
      <vt:lpstr>Презентация PowerPoint</vt:lpstr>
      <vt:lpstr>Презентация PowerPoint</vt:lpstr>
      <vt:lpstr>Условия спортивных школ Уфы</vt:lpstr>
      <vt:lpstr>2-я очередь «Уфа-Арены»</vt:lpstr>
      <vt:lpstr>Бассейн в мкр. «Южный»</vt:lpstr>
      <vt:lpstr>Спортивный комплекс в мкр.Затон</vt:lpstr>
      <vt:lpstr>Строительство бассейна в мкр. «Сипайлово»</vt:lpstr>
      <vt:lpstr>Строительство  СК в ЦПКиО им. М.Гафури</vt:lpstr>
      <vt:lpstr>Адреса строительства  спортивных площадок в 2011 г.</vt:lpstr>
      <vt:lpstr>Количество спортивных площадок в разрезе районов с учетом завершения строительства в 2012г.</vt:lpstr>
      <vt:lpstr>Тир ДЮСШ № 26  расположен в здании СОШ № 69</vt:lpstr>
      <vt:lpstr>Уровень фактической обеспеченности спортивными залами в разрезе районов и городов РБ от нормативной потребности</vt:lpstr>
      <vt:lpstr>Уровень фактической обеспеченности спортивными залами в разрезе городов РБ от нормативной потребности</vt:lpstr>
      <vt:lpstr>Уровень фактической обеспеченности плоскостными спортивными сооружениями  в разрезе районов и городов РБ от нормативной потребности</vt:lpstr>
      <vt:lpstr>Уровень фактической обеспеченности плоскостными спортивными сооружениями  в разрезе городов РБ от нормативной потребности</vt:lpstr>
      <vt:lpstr>Уровень фактической обеспеченности плавательными бассейнами в разрезе районов и городов РБ от нормативной потребности</vt:lpstr>
      <vt:lpstr>Уровень фактической обеспеченности плавательными бассейнами в разрезе  городов РБ от нормативной потребности</vt:lpstr>
      <vt:lpstr>Численность жителей Уфы,  регулярно занимающихся ФКиС  в разрезе районов </vt:lpstr>
      <vt:lpstr>Процент занимающихся ФКиС в сравнении с городами РФ </vt:lpstr>
      <vt:lpstr>Финансирование отрасли  "Физическая культура и спорт"  на 2012 год </vt:lpstr>
      <vt:lpstr> Председатель Комитета  по физической культуре и спорту  Администрации городского округа  город Уфа Республики Башкортостан</vt:lpstr>
    </vt:vector>
  </TitlesOfParts>
  <Company>Администрация ГО г.Уфа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Степанов  Сергей Александрович</dc:title>
  <dc:creator>grigoriev</dc:creator>
  <cp:lastModifiedBy>User</cp:lastModifiedBy>
  <cp:revision>354</cp:revision>
  <dcterms:created xsi:type="dcterms:W3CDTF">2010-03-06T07:12:17Z</dcterms:created>
  <dcterms:modified xsi:type="dcterms:W3CDTF">2012-03-12T04:29:52Z</dcterms:modified>
</cp:coreProperties>
</file>